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88" r:id="rId17"/>
    <p:sldId id="484" r:id="rId18"/>
    <p:sldId id="485" r:id="rId19"/>
    <p:sldId id="471" r:id="rId20"/>
    <p:sldId id="464" r:id="rId21"/>
    <p:sldId id="486" r:id="rId22"/>
    <p:sldId id="475" r:id="rId23"/>
    <p:sldId id="472" r:id="rId24"/>
    <p:sldId id="476" r:id="rId25"/>
    <p:sldId id="489" r:id="rId26"/>
    <p:sldId id="478" r:id="rId27"/>
    <p:sldId id="490" r:id="rId28"/>
    <p:sldId id="470" r:id="rId29"/>
    <p:sldId id="480" r:id="rId30"/>
    <p:sldId id="479" r:id="rId31"/>
    <p:sldId id="487" r:id="rId32"/>
    <p:sldId id="482" r:id="rId33"/>
    <p:sldId id="324" r:id="rId34"/>
    <p:sldId id="306" r:id="rId35"/>
    <p:sldId id="352" r:id="rId36"/>
    <p:sldId id="370" r:id="rId37"/>
    <p:sldId id="351" r:id="rId3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76601" autoAdjust="0"/>
  </p:normalViewPr>
  <p:slideViewPr>
    <p:cSldViewPr snapToGrid="0">
      <p:cViewPr varScale="1">
        <p:scale>
          <a:sx n="85" d="100"/>
          <a:sy n="85" d="100"/>
        </p:scale>
        <p:origin x="1470" y="6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14/09/2024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14/09/2024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42412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129954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o recall. Se a precisão for crucial, você pode aumentar o limiar para reduzir os falsos positivos, mesmo que isso signifique reduzir a recuperação. Se a recall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14/09/2024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14/09/2024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14/09/2024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14/09/2024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14/09/2024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14/09/2024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14/09/2024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14/09/2024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14/09/2024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14/09/2024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14/09/2024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14/09/2024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br>
              <a:rPr lang="pt-BR" dirty="0"/>
            </a:br>
            <a:r>
              <a:rPr lang="pt-BR" b="1" i="1" dirty="0"/>
              <a:t>Classificação (Parte V)</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predições feitas</a:t>
            </a:r>
            <a:r>
              <a:rPr lang="pt-BR" b="0" i="0" dirty="0">
                <a:effectLst/>
              </a:rPr>
              <a:t>.</a:t>
            </a:r>
          </a:p>
          <a:p>
            <a:r>
              <a:rPr lang="pt-BR" b="0" i="0" dirty="0">
                <a:effectLst/>
              </a:rPr>
              <a:t>É uma métrica útil para avaliar a </a:t>
            </a:r>
            <a:r>
              <a:rPr lang="pt-BR" b="1" i="1" dirty="0">
                <a:solidFill>
                  <a:srgbClr val="7030A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5652655" y="1690688"/>
            <a:ext cx="6375222" cy="5167312"/>
          </a:xfrm>
        </p:spPr>
        <p:txBody>
          <a:bodyPr>
            <a:normAutofit lnSpcReduction="10000"/>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7030A0"/>
                </a:solidFill>
              </a:rPr>
              <a:t>enganosa</a:t>
            </a:r>
            <a:r>
              <a:rPr lang="pt-BR" b="1" i="1" dirty="0">
                <a:solidFill>
                  <a:srgbClr val="00B050"/>
                </a:solidFill>
              </a:rPr>
              <a:t> com problemas </a:t>
            </a:r>
            <a:r>
              <a:rPr lang="pt-BR" b="1" i="1" dirty="0">
                <a:solidFill>
                  <a:srgbClr val="7030A0"/>
                </a:solidFill>
              </a:rPr>
              <a:t>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p>
          <a:p>
            <a:r>
              <a:rPr lang="pt-BR" dirty="0">
                <a:solidFill>
                  <a:schemeClr val="tx1"/>
                </a:solidFill>
              </a:rPr>
              <a:t>Portanto, ela </a:t>
            </a:r>
            <a:r>
              <a:rPr lang="pt-BR" b="1" i="1" dirty="0">
                <a:solidFill>
                  <a:srgbClr val="002060"/>
                </a:solidFill>
              </a:rPr>
              <a:t>só é usada </a:t>
            </a:r>
            <a:r>
              <a:rPr lang="pt-BR" dirty="0"/>
              <a:t>para avaliar o </a:t>
            </a:r>
            <a:r>
              <a:rPr lang="pt-BR" dirty="0">
                <a:solidFill>
                  <a:schemeClr val="tx1"/>
                </a:solidFill>
              </a:rPr>
              <a:t>desempenho geral de um classificador </a:t>
            </a:r>
            <a:r>
              <a:rPr lang="pt-BR" b="1" i="1" dirty="0">
                <a:solidFill>
                  <a:srgbClr val="002060"/>
                </a:solidFill>
              </a:rPr>
              <a:t>quando as classes estão </a:t>
            </a:r>
            <a:r>
              <a:rPr lang="pt-BR" b="1" i="1" dirty="0">
                <a:solidFill>
                  <a:srgbClr val="FF0000"/>
                </a:solidFill>
              </a:rPr>
              <a:t>balanceadas</a:t>
            </a:r>
            <a:r>
              <a:rPr lang="pt-BR" dirty="0">
                <a:solidFill>
                  <a:schemeClr val="tx1"/>
                </a:solidFill>
              </a:rPr>
              <a:t>.</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B70A8A1-B016-521E-B475-1827A59F773A}"/>
                  </a:ext>
                </a:extLst>
              </p:cNvPr>
              <p:cNvSpPr txBox="1"/>
              <p:nvPr/>
            </p:nvSpPr>
            <p:spPr>
              <a:xfrm>
                <a:off x="330200" y="2987491"/>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330200" y="2987491"/>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endParaRPr lang="pt-BR" sz="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pPr marL="0" indent="0">
                  <a:buNone/>
                </a:pPr>
                <a:endParaRPr lang="pt-BR" sz="800" dirty="0">
                  <a:solidFill>
                    <a:schemeClr val="tx1"/>
                  </a:solidFill>
                </a:endParaRPr>
              </a:p>
              <a:p>
                <a:r>
                  <a:rPr lang="pt-BR" dirty="0">
                    <a:solidFill>
                      <a:schemeClr val="tx1"/>
                    </a:solidFill>
                  </a:rPr>
                  <a:t>O mesmo aconteceria se TN fosse muito maior do que TP, FN e FP</a:t>
                </a:r>
              </a:p>
              <a:p>
                <a:r>
                  <a:rPr lang="pt-BR" dirty="0">
                    <a:solidFill>
                      <a:schemeClr val="tx1"/>
                    </a:solidFill>
                  </a:rPr>
                  <a:t>Portanto, quando temos </a:t>
                </a:r>
                <a:r>
                  <a:rPr lang="pt-BR" b="1" i="1" dirty="0">
                    <a:solidFill>
                      <a:srgbClr val="00B050"/>
                    </a:solidFill>
                  </a:rPr>
                  <a:t>classes desbalanceadas, precisamos </a:t>
                </a:r>
                <a:r>
                  <a:rPr lang="pt-BR" b="1" i="1" dirty="0">
                    <a:solidFill>
                      <a:srgbClr val="7030A0"/>
                    </a:solidFill>
                  </a:rPr>
                  <a:t>analisar outras métricas</a:t>
                </a:r>
                <a:r>
                  <a:rPr lang="pt-BR" dirty="0">
                    <a:solidFill>
                      <a:schemeClr val="tx1"/>
                    </a:solidFill>
                  </a:rPr>
                  <a:t>.</a:t>
                </a:r>
              </a:p>
              <a:p>
                <a:r>
                  <a:rPr lang="pt-BR" dirty="0"/>
                  <a:t>Por ser uma </a:t>
                </a:r>
                <a:r>
                  <a:rPr lang="pt-BR" b="1" i="1" dirty="0">
                    <a:solidFill>
                      <a:srgbClr val="00B050"/>
                    </a:solidFill>
                    <a:effectLst/>
                  </a:rPr>
                  <a:t>comparação com todas as predições feitas</a:t>
                </a:r>
                <a:r>
                  <a:rPr lang="pt-BR" dirty="0"/>
                  <a:t>, a</a:t>
                </a:r>
                <a:r>
                  <a:rPr lang="pt-BR" b="0" i="0" dirty="0">
                    <a:solidFill>
                      <a:schemeClr val="tx1"/>
                    </a:solidFill>
                    <a:effectLst/>
                  </a:rPr>
                  <a:t> acurácia também é enganosa quando os custos de falsos positivos e falsos negativos não são iguais.</a:t>
                </a:r>
                <a:endParaRPr lang="pt-BR" dirty="0"/>
              </a:p>
            </p:txBody>
          </p:sp>
        </mc:Choice>
        <mc:Fallback xmlns="">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id="{047B3338-3C79-280E-33CD-E184CC752916}"/>
              </a:ext>
            </a:extLst>
          </p:cNvPr>
          <p:cNvSpPr>
            <a:spLocks noGrp="1"/>
          </p:cNvSpPr>
          <p:nvPr>
            <p:ph idx="1"/>
          </p:nvPr>
        </p:nvSpPr>
        <p:spPr>
          <a:xfrm>
            <a:off x="4989690" y="1870780"/>
            <a:ext cx="7066844" cy="4987219"/>
          </a:xfrm>
        </p:spPr>
        <p:txBody>
          <a:bodyPr>
            <a:normAutofit/>
          </a:bodyPr>
          <a:lstStyle/>
          <a:p>
            <a:r>
              <a:rPr lang="pt-BR" b="1" i="1" dirty="0">
                <a:solidFill>
                  <a:srgbClr val="00B050"/>
                </a:solidFill>
              </a:rPr>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Nesse caso,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solidFill>
                  <a:srgbClr val="00B050"/>
                </a:solidFill>
              </a:rPr>
              <a:t>Recall</a:t>
            </a:r>
            <a:r>
              <a:rPr lang="pt-BR" dirty="0"/>
              <a:t> ou </a:t>
            </a:r>
            <a:r>
              <a:rPr lang="pt-BR" b="1" i="1" dirty="0">
                <a:solidFill>
                  <a:srgbClr val="00B050"/>
                </a:solidFill>
              </a:rPr>
              <a:t>sensibilidade</a:t>
            </a:r>
            <a:r>
              <a:rPr lang="pt-BR" dirty="0"/>
              <a:t>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id="{96809D8B-A4CE-3C56-037B-42A71F621C48}"/>
              </a:ext>
            </a:extLst>
          </p:cNvPr>
          <p:cNvSpPr>
            <a:spLocks noGrp="1"/>
          </p:cNvSpPr>
          <p:nvPr>
            <p:ph idx="1"/>
          </p:nvPr>
        </p:nvSpPr>
        <p:spPr>
          <a:xfrm>
            <a:off x="6201103" y="1825624"/>
            <a:ext cx="5770179" cy="5032375"/>
          </a:xfrm>
        </p:spPr>
        <p:txBody>
          <a:bodyPr/>
          <a:lstStyle/>
          <a:p>
            <a:r>
              <a:rPr lang="pt-BR" b="1" i="1" dirty="0">
                <a:solidFill>
                  <a:srgbClr val="00B050"/>
                </a:solidFill>
              </a:rPr>
              <a:t>Especificidade</a:t>
            </a:r>
            <a:r>
              <a:rPr lang="pt-BR" b="1" dirty="0"/>
              <a:t>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5" name="Retângulo 4">
            <a:extLst>
              <a:ext uri="{FF2B5EF4-FFF2-40B4-BE49-F238E27FC236}">
                <a16:creationId xmlns:a16="http://schemas.microsoft.com/office/drawing/2014/main"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C1604-6E46-4CA6-D82F-385F2688C603}"/>
              </a:ext>
            </a:extLst>
          </p:cNvPr>
          <p:cNvSpPr>
            <a:spLocks noGrp="1"/>
          </p:cNvSpPr>
          <p:nvPr>
            <p:ph type="title"/>
          </p:nvPr>
        </p:nvSpPr>
        <p:spPr/>
        <p:txBody>
          <a:bodyPr/>
          <a:lstStyle/>
          <a:p>
            <a:r>
              <a:rPr lang="pt-BR" dirty="0"/>
              <a:t>Taxas de falso positivo e negativo</a:t>
            </a:r>
          </a:p>
        </p:txBody>
      </p:sp>
      <p:sp>
        <p:nvSpPr>
          <p:cNvPr id="3" name="Espaço Reservado para Conteúdo 2">
            <a:extLst>
              <a:ext uri="{FF2B5EF4-FFF2-40B4-BE49-F238E27FC236}">
                <a16:creationId xmlns:a16="http://schemas.microsoft.com/office/drawing/2014/main" id="{FF46BDEB-E8F5-7119-62CF-6C86FA393FCC}"/>
              </a:ext>
            </a:extLst>
          </p:cNvPr>
          <p:cNvSpPr>
            <a:spLocks noGrp="1"/>
          </p:cNvSpPr>
          <p:nvPr>
            <p:ph idx="1"/>
          </p:nvPr>
        </p:nvSpPr>
        <p:spPr>
          <a:xfrm>
            <a:off x="6067810" y="1825624"/>
            <a:ext cx="5930227" cy="5032375"/>
          </a:xfrm>
        </p:spPr>
        <p:txBody>
          <a:bodyPr/>
          <a:lstStyle/>
          <a:p>
            <a:r>
              <a:rPr lang="pt-BR" b="1" i="1" dirty="0">
                <a:effectLst/>
              </a:rPr>
              <a:t>Taxa de falsos negativos</a:t>
            </a:r>
            <a:r>
              <a:rPr lang="pt-BR" b="1" dirty="0">
                <a:effectLst/>
              </a:rPr>
              <a:t> (TFN)</a:t>
            </a:r>
            <a:r>
              <a:rPr lang="pt-BR" b="0" i="0" dirty="0">
                <a:effectLst/>
              </a:rPr>
              <a:t>: é a proporção de exemplos da classe positiva classificados incorretamente.</a:t>
            </a:r>
          </a:p>
          <a:p>
            <a:r>
              <a:rPr lang="pt-BR" b="1" i="1" dirty="0">
                <a:effectLst/>
              </a:rPr>
              <a:t>Taxa de falsos positivos</a:t>
            </a:r>
            <a:r>
              <a:rPr lang="pt-BR" b="1" dirty="0">
                <a:effectLst/>
              </a:rPr>
              <a:t> (TFP)</a:t>
            </a:r>
            <a:r>
              <a:rPr lang="pt-BR" b="0" i="0" dirty="0">
                <a:effectLst/>
              </a:rPr>
              <a:t>: é a proporção de exemplos da classe negativa classificados incorretamente.</a:t>
            </a:r>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0A5C75-D2A9-C1F1-FBAB-D01BDBCD026F}"/>
                  </a:ext>
                </a:extLst>
              </p:cNvPr>
              <p:cNvSpPr txBox="1"/>
              <p:nvPr/>
            </p:nvSpPr>
            <p:spPr>
              <a:xfrm>
                <a:off x="441043" y="2300471"/>
                <a:ext cx="2953168"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TFN</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FN</m:t>
                          </m:r>
                        </m:num>
                        <m:den>
                          <m:r>
                            <m:rPr>
                              <m:sty m:val="p"/>
                            </m:rPr>
                            <a:rPr lang="pt-BR" sz="3200" b="0" i="0" smtClean="0">
                              <a:latin typeface="Cambria Math" panose="02040503050406030204" pitchFamily="18" charset="0"/>
                            </a:rPr>
                            <m:t>FN</m:t>
                          </m:r>
                          <m:r>
                            <a:rPr lang="pt-BR" sz="3200" i="0">
                              <a:latin typeface="Cambria Math" panose="02040503050406030204" pitchFamily="18" charset="0"/>
                            </a:rPr>
                            <m:t>+</m:t>
                          </m:r>
                          <m:r>
                            <m:rPr>
                              <m:sty m:val="p"/>
                            </m:rPr>
                            <a:rPr lang="pt-BR" sz="3200" b="0" i="0" smtClean="0">
                              <a:latin typeface="Cambria Math" panose="02040503050406030204" pitchFamily="18" charset="0"/>
                            </a:rPr>
                            <m:t>T</m:t>
                          </m:r>
                          <m:r>
                            <m:rPr>
                              <m:sty m:val="p"/>
                            </m:rPr>
                            <a:rPr lang="pt-BR" sz="3200" i="0">
                              <a:latin typeface="Cambria Math" panose="02040503050406030204" pitchFamily="18" charset="0"/>
                            </a:rPr>
                            <m:t>P</m:t>
                          </m:r>
                        </m:den>
                      </m:f>
                    </m:oMath>
                  </m:oMathPara>
                </a14:m>
                <a:endParaRPr lang="pt-BR" sz="3200" dirty="0"/>
              </a:p>
            </p:txBody>
          </p:sp>
        </mc:Choice>
        <mc:Fallback xmlns="">
          <p:sp>
            <p:nvSpPr>
              <p:cNvPr id="4" name="CaixaDeTexto 3">
                <a:extLst>
                  <a:ext uri="{FF2B5EF4-FFF2-40B4-BE49-F238E27FC236}">
                    <a16:creationId xmlns:a16="http://schemas.microsoft.com/office/drawing/2014/main" id="{E10A5C75-D2A9-C1F1-FBAB-D01BDBCD026F}"/>
                  </a:ext>
                </a:extLst>
              </p:cNvPr>
              <p:cNvSpPr txBox="1">
                <a:spLocks noRot="1" noChangeAspect="1" noMove="1" noResize="1" noEditPoints="1" noAdjustHandles="1" noChangeArrowheads="1" noChangeShapeType="1" noTextEdit="1"/>
              </p:cNvSpPr>
              <p:nvPr/>
            </p:nvSpPr>
            <p:spPr>
              <a:xfrm>
                <a:off x="441043" y="2300471"/>
                <a:ext cx="2953168"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3ABC0C-2207-F9BF-7981-A156917E322E}"/>
                  </a:ext>
                </a:extLst>
              </p:cNvPr>
              <p:cNvSpPr txBox="1"/>
              <p:nvPr/>
            </p:nvSpPr>
            <p:spPr>
              <a:xfrm>
                <a:off x="441043" y="4621845"/>
                <a:ext cx="2863272"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TFP</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FP</m:t>
                          </m:r>
                        </m:num>
                        <m:den>
                          <m:r>
                            <m:rPr>
                              <m:sty m:val="p"/>
                            </m:rPr>
                            <a:rPr lang="pt-BR" sz="3200" b="0" i="0" smtClean="0">
                              <a:latin typeface="Cambria Math" panose="02040503050406030204" pitchFamily="18" charset="0"/>
                            </a:rPr>
                            <m:t>FP</m:t>
                          </m:r>
                          <m:r>
                            <a:rPr lang="pt-BR" sz="3200" i="0">
                              <a:latin typeface="Cambria Math" panose="02040503050406030204" pitchFamily="18" charset="0"/>
                            </a:rPr>
                            <m:t>+</m:t>
                          </m:r>
                          <m:r>
                            <m:rPr>
                              <m:sty m:val="p"/>
                            </m:rPr>
                            <a:rPr lang="pt-BR" sz="3200" b="0" i="0" smtClean="0">
                              <a:latin typeface="Cambria Math" panose="02040503050406030204" pitchFamily="18" charset="0"/>
                            </a:rPr>
                            <m:t>TN</m:t>
                          </m:r>
                        </m:den>
                      </m:f>
                    </m:oMath>
                  </m:oMathPara>
                </a14:m>
                <a:endParaRPr lang="pt-BR" sz="3200" dirty="0"/>
              </a:p>
            </p:txBody>
          </p:sp>
        </mc:Choice>
        <mc:Fallback xmlns="">
          <p:sp>
            <p:nvSpPr>
              <p:cNvPr id="5" name="CaixaDeTexto 4">
                <a:extLst>
                  <a:ext uri="{FF2B5EF4-FFF2-40B4-BE49-F238E27FC236}">
                    <a16:creationId xmlns:a16="http://schemas.microsoft.com/office/drawing/2014/main" id="{EC3ABC0C-2207-F9BF-7981-A156917E322E}"/>
                  </a:ext>
                </a:extLst>
              </p:cNvPr>
              <p:cNvSpPr txBox="1">
                <a:spLocks noRot="1" noChangeAspect="1" noMove="1" noResize="1" noEditPoints="1" noAdjustHandles="1" noChangeArrowheads="1" noChangeShapeType="1" noTextEdit="1"/>
              </p:cNvSpPr>
              <p:nvPr/>
            </p:nvSpPr>
            <p:spPr>
              <a:xfrm>
                <a:off x="441043" y="4621845"/>
                <a:ext cx="2863272" cy="1022524"/>
              </a:xfrm>
              <a:prstGeom prst="rect">
                <a:avLst/>
              </a:prstGeom>
              <a:blipFill>
                <a:blip r:embed="rId3"/>
                <a:stretch>
                  <a:fillRect/>
                </a:stretch>
              </a:blipFill>
            </p:spPr>
            <p:txBody>
              <a:bodyPr/>
              <a:lstStyle/>
              <a:p>
                <a:r>
                  <a:rPr lang="pt-BR">
                    <a:noFill/>
                  </a:rPr>
                  <a:t> </a:t>
                </a:r>
              </a:p>
            </p:txBody>
          </p:sp>
        </mc:Fallback>
      </mc:AlternateContent>
      <p:graphicFrame>
        <p:nvGraphicFramePr>
          <p:cNvPr id="6" name="Tabela 5">
            <a:extLst>
              <a:ext uri="{FF2B5EF4-FFF2-40B4-BE49-F238E27FC236}">
                <a16:creationId xmlns:a16="http://schemas.microsoft.com/office/drawing/2014/main" id="{29464B3E-F9A6-954A-58D5-274B5724889A}"/>
              </a:ext>
            </a:extLst>
          </p:cNvPr>
          <p:cNvGraphicFramePr>
            <a:graphicFrameLocks noGrp="1"/>
          </p:cNvGraphicFramePr>
          <p:nvPr>
            <p:extLst>
              <p:ext uri="{D42A27DB-BD31-4B8C-83A1-F6EECF244321}">
                <p14:modId xmlns:p14="http://schemas.microsoft.com/office/powerpoint/2010/main" val="1907019096"/>
              </p:ext>
            </p:extLst>
          </p:nvPr>
        </p:nvGraphicFramePr>
        <p:xfrm>
          <a:off x="3903911" y="2345938"/>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Retângulo 6">
            <a:extLst>
              <a:ext uri="{FF2B5EF4-FFF2-40B4-BE49-F238E27FC236}">
                <a16:creationId xmlns:a16="http://schemas.microsoft.com/office/drawing/2014/main" id="{714AC60D-5589-74A1-E0AA-5820FF01C211}"/>
              </a:ext>
            </a:extLst>
          </p:cNvPr>
          <p:cNvSpPr/>
          <p:nvPr/>
        </p:nvSpPr>
        <p:spPr>
          <a:xfrm>
            <a:off x="4914679" y="2244174"/>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8" name="Tabela 7">
            <a:extLst>
              <a:ext uri="{FF2B5EF4-FFF2-40B4-BE49-F238E27FC236}">
                <a16:creationId xmlns:a16="http://schemas.microsoft.com/office/drawing/2014/main" id="{6E23708C-7A44-16B2-D21D-97C8A8158EC6}"/>
              </a:ext>
            </a:extLst>
          </p:cNvPr>
          <p:cNvGraphicFramePr>
            <a:graphicFrameLocks noGrp="1"/>
          </p:cNvGraphicFramePr>
          <p:nvPr>
            <p:extLst>
              <p:ext uri="{D42A27DB-BD31-4B8C-83A1-F6EECF244321}">
                <p14:modId xmlns:p14="http://schemas.microsoft.com/office/powerpoint/2010/main" val="3522977362"/>
              </p:ext>
            </p:extLst>
          </p:nvPr>
        </p:nvGraphicFramePr>
        <p:xfrm>
          <a:off x="3903911" y="4729969"/>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9" name="Retângulo 8">
            <a:extLst>
              <a:ext uri="{FF2B5EF4-FFF2-40B4-BE49-F238E27FC236}">
                <a16:creationId xmlns:a16="http://schemas.microsoft.com/office/drawing/2014/main" id="{5FB465DC-8630-7222-83D1-EB6B34BF259E}"/>
              </a:ext>
            </a:extLst>
          </p:cNvPr>
          <p:cNvSpPr/>
          <p:nvPr/>
        </p:nvSpPr>
        <p:spPr>
          <a:xfrm>
            <a:off x="4018754" y="4628205"/>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235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728254" y="2533701"/>
                <a:ext cx="10735491" cy="1790597"/>
              </a:xfrm>
            </p:spPr>
            <p:txBody>
              <a:bodyPr>
                <a:normAutofit/>
              </a:bodyPr>
              <a:lstStyle/>
              <a:p>
                <a:pPr marL="0" indent="0" algn="ctr">
                  <a:buNone/>
                </a:pPr>
                <a:r>
                  <a:rPr lang="pt-BR" sz="4800" b="1" i="1" dirty="0"/>
                  <a:t>OK, consigo calcular as métricas para problemas binários, mas e quando </a:t>
                </a:r>
                <a14:m>
                  <m:oMath xmlns:m="http://schemas.openxmlformats.org/officeDocument/2006/math">
                    <m:r>
                      <a:rPr lang="pt-BR" sz="4800" b="1" i="1" smtClean="0">
                        <a:latin typeface="Cambria Math" panose="02040503050406030204" pitchFamily="18" charset="0"/>
                      </a:rPr>
                      <m:t>𝑸</m:t>
                    </m:r>
                  </m:oMath>
                </a14:m>
                <a:r>
                  <a:rPr lang="pt-BR" sz="4800" b="1" i="1" dirty="0"/>
                  <a:t> &gt; 2?</a:t>
                </a:r>
              </a:p>
            </p:txBody>
          </p:sp>
        </mc:Choice>
        <mc:Fallback xmlns="">
          <p:sp>
            <p:nvSpPr>
              <p:cNvPr id="3" name="Espaço Reservado para Conteúdo 2">
                <a:extLst>
                  <a:ext uri="{FF2B5EF4-FFF2-40B4-BE49-F238E27FC236}">
                    <a16:creationId xmlns:a16="http://schemas.microsoft.com/office/drawing/2014/main" id="{0F418656-538C-BBD9-47FA-40A924A669E5}"/>
                  </a:ext>
                </a:extLst>
              </p:cNvPr>
              <p:cNvSpPr>
                <a:spLocks noGrp="1" noRot="1" noChangeAspect="1" noMove="1" noResize="1" noEditPoints="1" noAdjustHandles="1" noChangeArrowheads="1" noChangeShapeType="1" noTextEdit="1"/>
              </p:cNvSpPr>
              <p:nvPr>
                <p:ph idx="1"/>
              </p:nvPr>
            </p:nvSpPr>
            <p:spPr>
              <a:xfrm>
                <a:off x="728254" y="2533701"/>
                <a:ext cx="10735491" cy="1790597"/>
              </a:xfrm>
              <a:blipFill>
                <a:blip r:embed="rId2"/>
                <a:stretch>
                  <a:fillRect l="-2213" t="-11604" r="-2157"/>
                </a:stretch>
              </a:blipFill>
            </p:spPr>
            <p:txBody>
              <a:bodyPr/>
              <a:lstStyle/>
              <a:p>
                <a:r>
                  <a:rPr lang="pt-BR">
                    <a:noFill/>
                  </a:rPr>
                  <a:t> </a:t>
                </a:r>
              </a:p>
            </p:txBody>
          </p:sp>
        </mc:Fallback>
      </mc:AlternateContent>
    </p:spTree>
    <p:extLst>
      <p:ext uri="{BB962C8B-B14F-4D97-AF65-F5344CB8AC3E}">
        <p14:creationId xmlns:p14="http://schemas.microsoft.com/office/powerpoint/2010/main" val="405035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8A72D81A-2F34-C6A9-5C62-20408D2DA9BE}"/>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8A72D81A-2F34-C6A9-5C62-20408D2DA9BE}"/>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16D7837-06E9-18F8-248E-3EF87E8AD2CF}"/>
                  </a:ext>
                </a:extLst>
              </p:cNvPr>
              <p:cNvSpPr>
                <a:spLocks noGrp="1"/>
              </p:cNvSpPr>
              <p:nvPr>
                <p:ph idx="1"/>
              </p:nvPr>
            </p:nvSpPr>
            <p:spPr>
              <a:xfrm>
                <a:off x="838200" y="1825624"/>
                <a:ext cx="11163300" cy="5032375"/>
              </a:xfrm>
            </p:spPr>
            <p:txBody>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a:t>
                </a:r>
                <a:r>
                  <a:rPr lang="pt-BR" b="1" i="1" dirty="0">
                    <a:solidFill>
                      <a:srgbClr val="7030A0"/>
                    </a:solidFill>
                  </a:rPr>
                  <a:t>selecionar</a:t>
                </a:r>
                <a:r>
                  <a:rPr lang="pt-BR" dirty="0"/>
                  <a:t>, uma vez, </a:t>
                </a:r>
                <a:r>
                  <a:rPr lang="pt-BR" b="1" i="1" dirty="0">
                    <a:solidFill>
                      <a:srgbClr val="7030A0"/>
                    </a:solidFill>
                  </a:rPr>
                  <a:t>cada classe como sendo a classe positiva</a:t>
                </a:r>
                <a:r>
                  <a:rPr lang="pt-BR" dirty="0"/>
                  <a:t>, enquanto todas as demais classes formam a classe negativa.</a:t>
                </a:r>
              </a:p>
              <a:p>
                <a:pPr lvl="1">
                  <a:buFont typeface="Wingdings" panose="05000000000000000000" pitchFamily="2" charset="2"/>
                  <a:buChar char="§"/>
                </a:pPr>
                <a:r>
                  <a:rPr lang="pt-BR" dirty="0"/>
                  <a:t>Estratégia </a:t>
                </a:r>
                <a:r>
                  <a:rPr lang="pt-BR" b="1" i="1" dirty="0">
                    <a:solidFill>
                      <a:srgbClr val="00B050"/>
                    </a:solidFill>
                  </a:rPr>
                  <a:t>um-contra-o-resto</a:t>
                </a:r>
                <a:r>
                  <a:rPr lang="pt-BR" dirty="0"/>
                  <a:t>.</a:t>
                </a:r>
              </a:p>
              <a:p>
                <a:pPr lvl="1">
                  <a:buFont typeface="Wingdings" panose="05000000000000000000" pitchFamily="2" charset="2"/>
                  <a:buChar char="§"/>
                </a:pPr>
                <a:r>
                  <a:rPr lang="pt-BR" dirty="0"/>
                  <a:t>Ou seja, transformamos um problema com </a:t>
                </a:r>
                <a14:m>
                  <m:oMath xmlns:m="http://schemas.openxmlformats.org/officeDocument/2006/math">
                    <m:r>
                      <a:rPr lang="pt-BR">
                        <a:latin typeface="Cambria Math" panose="02040503050406030204" pitchFamily="18" charset="0"/>
                      </a:rPr>
                      <m:t>𝑸</m:t>
                    </m:r>
                  </m:oMath>
                </a14:m>
                <a:r>
                  <a:rPr lang="pt-BR" dirty="0"/>
                  <a:t> classes em </a:t>
                </a:r>
                <a14:m>
                  <m:oMath xmlns:m="http://schemas.openxmlformats.org/officeDocument/2006/math">
                    <m:r>
                      <a:rPr lang="pt-BR">
                        <a:latin typeface="Cambria Math" panose="02040503050406030204" pitchFamily="18" charset="0"/>
                      </a:rPr>
                      <m:t>𝑸</m:t>
                    </m:r>
                  </m:oMath>
                </a14:m>
                <a:r>
                  <a:rPr lang="pt-BR" dirty="0"/>
                  <a:t> problemas binários.</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916D7837-06E9-18F8-248E-3EF87E8AD2CF}"/>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98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3095084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0"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870" r="-581538" b="-336522"/>
                          </a:stretch>
                        </a:blipFill>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100870" r="-581538" b="-236522"/>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202632" r="-581538" b="-138596"/>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2745" t="-500000" r="-196471"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19305" t="-500000" r="-93436"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4583" t="-500000" r="-83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5882695-5DE1-C1D3-36F2-0FBA637ABB6A}"/>
                  </a:ext>
                </a:extLst>
              </p:cNvPr>
              <p:cNvSpPr txBox="1"/>
              <p:nvPr/>
            </p:nvSpPr>
            <p:spPr>
              <a:xfrm>
                <a:off x="4457700" y="2038625"/>
                <a:ext cx="4635499"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xmlns="">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4457700" y="2038625"/>
                <a:ext cx="4635499" cy="461665"/>
              </a:xfrm>
              <a:prstGeom prst="rect">
                <a:avLst/>
              </a:prstGeom>
              <a:blipFill>
                <a:blip r:embed="rId4"/>
                <a:stretch>
                  <a:fillRect t="-10526" b="-28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1BB1C328-E18C-97E6-6430-858128FD3D52}"/>
                  </a:ext>
                </a:extLst>
              </p:cNvPr>
              <p:cNvSpPr txBox="1"/>
              <p:nvPr/>
            </p:nvSpPr>
            <p:spPr>
              <a:xfrm>
                <a:off x="1531014" y="5895852"/>
                <a:ext cx="9403728" cy="461665"/>
              </a:xfrm>
              <a:prstGeom prst="rect">
                <a:avLst/>
              </a:prstGeom>
              <a:noFill/>
            </p:spPr>
            <p:txBody>
              <a:bodyPr wrap="none" rtlCol="0">
                <a:spAutoFit/>
              </a:bodyPr>
              <a:lstStyle/>
              <a:p>
                <a:r>
                  <a:rPr lang="pt-BR" sz="2400" dirty="0"/>
                  <a:t>Assim, obtemos todas as métricas para a classe </a:t>
                </a:r>
                <a14:m>
                  <m:oMath xmlns:m="http://schemas.openxmlformats.org/officeDocument/2006/math">
                    <m:sSub>
                      <m:sSubPr>
                        <m:ctrlPr>
                          <a:rPr lang="pt-BR" sz="2400" i="1" smtClean="0">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sendo a classe positiva.</a:t>
                </a:r>
              </a:p>
            </p:txBody>
          </p:sp>
        </mc:Choice>
        <mc:Fallback xmlns="">
          <p:sp>
            <p:nvSpPr>
              <p:cNvPr id="3" name="CaixaDeTexto 2">
                <a:extLst>
                  <a:ext uri="{FF2B5EF4-FFF2-40B4-BE49-F238E27FC236}">
                    <a16:creationId xmlns:a16="http://schemas.microsoft.com/office/drawing/2014/main" id="{1BB1C328-E18C-97E6-6430-858128FD3D52}"/>
                  </a:ext>
                </a:extLst>
              </p:cNvPr>
              <p:cNvSpPr txBox="1">
                <a:spLocks noRot="1" noChangeAspect="1" noMove="1" noResize="1" noEditPoints="1" noAdjustHandles="1" noChangeArrowheads="1" noChangeShapeType="1" noTextEdit="1"/>
              </p:cNvSpPr>
              <p:nvPr/>
            </p:nvSpPr>
            <p:spPr>
              <a:xfrm>
                <a:off x="1531014" y="5895852"/>
                <a:ext cx="9403728" cy="461665"/>
              </a:xfrm>
              <a:prstGeom prst="rect">
                <a:avLst/>
              </a:prstGeom>
              <a:blipFill>
                <a:blip r:embed="rId5"/>
                <a:stretch>
                  <a:fillRect l="-972" t="-10526" r="-65"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1252" cy="5032375"/>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Neste tópico,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3931159614"/>
                  </p:ext>
                </p:extLst>
              </p:nvPr>
            </p:nvGraphicFramePr>
            <p:xfrm>
              <a:off x="2407358" y="2521796"/>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3931159614"/>
                  </p:ext>
                </p:extLst>
              </p:nvPr>
            </p:nvGraphicFramePr>
            <p:xfrm>
              <a:off x="2407358" y="2521796"/>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870" r="-652174" b="-331304"/>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97479" r="-652174" b="-2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197479" r="-652174" b="-1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0225" t="-570968" r="-180899"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3983" t="-570968" r="-100415"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7" t="-570968" r="-833" b="-130645"/>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7DCAE37-0B68-31FE-C4B4-15B3A38CF8F2}"/>
                  </a:ext>
                </a:extLst>
              </p:cNvPr>
              <p:cNvSpPr txBox="1"/>
              <p:nvPr/>
            </p:nvSpPr>
            <p:spPr>
              <a:xfrm>
                <a:off x="4381500" y="2052250"/>
                <a:ext cx="45339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xmlns="">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4381500" y="2052250"/>
                <a:ext cx="4533900" cy="461665"/>
              </a:xfrm>
              <a:prstGeom prst="rect">
                <a:avLst/>
              </a:prstGeom>
              <a:blipFill>
                <a:blip r:embed="rId4"/>
                <a:stretch>
                  <a:fillRect t="-10667" b="-3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E00416E1-3B02-2287-CC99-2E18EC5D5908}"/>
                  </a:ext>
                </a:extLst>
              </p:cNvPr>
              <p:cNvSpPr txBox="1"/>
              <p:nvPr/>
            </p:nvSpPr>
            <p:spPr>
              <a:xfrm>
                <a:off x="1531014" y="5895852"/>
                <a:ext cx="9540689" cy="461665"/>
              </a:xfrm>
              <a:prstGeom prst="rect">
                <a:avLst/>
              </a:prstGeom>
              <a:noFill/>
            </p:spPr>
            <p:txBody>
              <a:bodyPr wrap="none" rtlCol="0">
                <a:spAutoFit/>
              </a:bodyPr>
              <a:lstStyle/>
              <a:p>
                <a:r>
                  <a:rPr lang="pt-BR" sz="2400" dirty="0"/>
                  <a:t>Assim, obtemos todas as métricas para a classe </a:t>
                </a:r>
                <a14:m>
                  <m:oMath xmlns:m="http://schemas.openxmlformats.org/officeDocument/2006/math">
                    <m:sSub>
                      <m:sSubPr>
                        <m:ctrlPr>
                          <a:rPr lang="pt-BR" sz="2400" i="1" smtClean="0">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sendo a classe positiva.</a:t>
                </a:r>
              </a:p>
            </p:txBody>
          </p:sp>
        </mc:Choice>
        <mc:Fallback xmlns="">
          <p:sp>
            <p:nvSpPr>
              <p:cNvPr id="3" name="CaixaDeTexto 2">
                <a:extLst>
                  <a:ext uri="{FF2B5EF4-FFF2-40B4-BE49-F238E27FC236}">
                    <a16:creationId xmlns:a16="http://schemas.microsoft.com/office/drawing/2014/main" id="{E00416E1-3B02-2287-CC99-2E18EC5D5908}"/>
                  </a:ext>
                </a:extLst>
              </p:cNvPr>
              <p:cNvSpPr txBox="1">
                <a:spLocks noRot="1" noChangeAspect="1" noMove="1" noResize="1" noEditPoints="1" noAdjustHandles="1" noChangeArrowheads="1" noChangeShapeType="1" noTextEdit="1"/>
              </p:cNvSpPr>
              <p:nvPr/>
            </p:nvSpPr>
            <p:spPr>
              <a:xfrm>
                <a:off x="1531014" y="5895852"/>
                <a:ext cx="9540689" cy="461665"/>
              </a:xfrm>
              <a:prstGeom prst="rect">
                <a:avLst/>
              </a:prstGeom>
              <a:blipFill>
                <a:blip r:embed="rId5"/>
                <a:stretch>
                  <a:fillRect l="-958"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111DAAB9-5089-6A1D-EE26-B216DFC95A44}"/>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111DAAB9-5089-6A1D-EE26-B216DFC95A44}"/>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2782799334"/>
                  </p:ext>
                </p:extLst>
              </p:nvPr>
            </p:nvGraphicFramePr>
            <p:xfrm>
              <a:off x="2634544" y="2544148"/>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2782799334"/>
                  </p:ext>
                </p:extLst>
              </p:nvPr>
            </p:nvGraphicFramePr>
            <p:xfrm>
              <a:off x="2634544" y="2544148"/>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870" r="-543182" b="-33043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97479" r="-543182" b="-2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197479" r="-543182" b="-1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5378" t="-580328" r="-201261"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4351" t="-580328" r="-100418"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798" t="-580328" r="-840" b="-132787"/>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B83BC0EE-008B-5644-0A66-777A225A2EE1}"/>
                  </a:ext>
                </a:extLst>
              </p:cNvPr>
              <p:cNvSpPr txBox="1"/>
              <p:nvPr/>
            </p:nvSpPr>
            <p:spPr>
              <a:xfrm>
                <a:off x="4749800" y="2083811"/>
                <a:ext cx="43434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xmlns="">
          <p:sp>
            <p:nvSpPr>
              <p:cNvPr id="5" name="CaixaDeTexto 4">
                <a:extLst>
                  <a:ext uri="{FF2B5EF4-FFF2-40B4-BE49-F238E27FC236}">
                    <a16:creationId xmlns:a16="http://schemas.microsoft.com/office/drawing/2014/main" id="{B83BC0EE-008B-5644-0A66-777A225A2EE1}"/>
                  </a:ext>
                </a:extLst>
              </p:cNvPr>
              <p:cNvSpPr txBox="1">
                <a:spLocks noRot="1" noChangeAspect="1" noMove="1" noResize="1" noEditPoints="1" noAdjustHandles="1" noChangeArrowheads="1" noChangeShapeType="1" noTextEdit="1"/>
              </p:cNvSpPr>
              <p:nvPr/>
            </p:nvSpPr>
            <p:spPr>
              <a:xfrm>
                <a:off x="4749800" y="2083811"/>
                <a:ext cx="4343400" cy="461665"/>
              </a:xfrm>
              <a:prstGeom prst="rect">
                <a:avLst/>
              </a:prstGeom>
              <a:blipFill>
                <a:blip r:embed="rId4"/>
                <a:stretch>
                  <a:fillRect t="-10526" b="-28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5E7268F-4300-521A-25A3-C254F8D9D3B8}"/>
                  </a:ext>
                </a:extLst>
              </p:cNvPr>
              <p:cNvSpPr txBox="1"/>
              <p:nvPr/>
            </p:nvSpPr>
            <p:spPr>
              <a:xfrm>
                <a:off x="1531014" y="5895852"/>
                <a:ext cx="9540689" cy="461665"/>
              </a:xfrm>
              <a:prstGeom prst="rect">
                <a:avLst/>
              </a:prstGeom>
              <a:noFill/>
            </p:spPr>
            <p:txBody>
              <a:bodyPr wrap="none" rtlCol="0">
                <a:spAutoFit/>
              </a:bodyPr>
              <a:lstStyle/>
              <a:p>
                <a:r>
                  <a:rPr lang="pt-BR" sz="2400" dirty="0"/>
                  <a:t>Assim, obtemos todas as métricas para a classe </a:t>
                </a:r>
                <a14:m>
                  <m:oMath xmlns:m="http://schemas.openxmlformats.org/officeDocument/2006/math">
                    <m:sSub>
                      <m:sSubPr>
                        <m:ctrlPr>
                          <a:rPr lang="pt-BR" sz="2400" i="1" smtClean="0">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oMath>
                </a14:m>
                <a:r>
                  <a:rPr lang="pt-BR" sz="2400" dirty="0"/>
                  <a:t> sendo a classe positiva.</a:t>
                </a:r>
              </a:p>
            </p:txBody>
          </p:sp>
        </mc:Choice>
        <mc:Fallback xmlns="">
          <p:sp>
            <p:nvSpPr>
              <p:cNvPr id="3" name="CaixaDeTexto 2">
                <a:extLst>
                  <a:ext uri="{FF2B5EF4-FFF2-40B4-BE49-F238E27FC236}">
                    <a16:creationId xmlns:a16="http://schemas.microsoft.com/office/drawing/2014/main" id="{B5E7268F-4300-521A-25A3-C254F8D9D3B8}"/>
                  </a:ext>
                </a:extLst>
              </p:cNvPr>
              <p:cNvSpPr txBox="1">
                <a:spLocks noRot="1" noChangeAspect="1" noMove="1" noResize="1" noEditPoints="1" noAdjustHandles="1" noChangeArrowheads="1" noChangeShapeType="1" noTextEdit="1"/>
              </p:cNvSpPr>
              <p:nvPr/>
            </p:nvSpPr>
            <p:spPr>
              <a:xfrm>
                <a:off x="1531014" y="5895852"/>
                <a:ext cx="9540689" cy="461665"/>
              </a:xfrm>
              <a:prstGeom prst="rect">
                <a:avLst/>
              </a:prstGeom>
              <a:blipFill>
                <a:blip r:embed="rId5"/>
                <a:stretch>
                  <a:fillRect l="-958"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390134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Porém, e se os </a:t>
            </a:r>
            <a:r>
              <a:rPr lang="pt-BR" b="1" i="1" dirty="0">
                <a:solidFill>
                  <a:srgbClr val="00B050"/>
                </a:solidFill>
              </a:rPr>
              <a:t>custos associados a falsos positivos e negativos forem iguais</a:t>
            </a:r>
            <a:r>
              <a:rPr lang="pt-BR" dirty="0"/>
              <a:t>?</a:t>
            </a:r>
          </a:p>
          <a:p>
            <a:r>
              <a:rPr lang="pt-BR" dirty="0"/>
              <a:t>Nesse caso, para analisarmos o desempenho de um classificador, precisamos de uma </a:t>
            </a:r>
            <a:r>
              <a:rPr lang="pt-BR" b="1" i="1" dirty="0">
                <a:solidFill>
                  <a:srgbClr val="7030A0"/>
                </a:solidFill>
              </a:rPr>
              <a:t>métrica que combine as duas</a:t>
            </a:r>
            <a:r>
              <a:rPr lang="pt-BR" dirty="0"/>
              <a:t>.</a:t>
            </a:r>
          </a:p>
          <a:p>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a:t>
                </a:r>
                <a:r>
                  <a:rPr lang="pt-BR" b="1" i="1" dirty="0">
                    <a:solidFill>
                      <a:srgbClr val="00B050"/>
                    </a:solidFill>
                  </a:rPr>
                  <a:t>combina as duas métricas </a:t>
                </a:r>
                <a:r>
                  <a:rPr lang="pt-BR" dirty="0"/>
                  <a:t>em uma única.</a:t>
                </a:r>
              </a:p>
              <a:p>
                <a:r>
                  <a:rPr lang="pt-BR" dirty="0"/>
                  <a:t>A métrica </a:t>
                </a:r>
                <a:r>
                  <a:rPr lang="pt-BR" b="1" i="1" dirty="0">
                    <a:solidFill>
                      <a:srgbClr val="00B050"/>
                    </a:solidFill>
                  </a:rPr>
                  <a:t>dá a mesma importância </a:t>
                </a:r>
                <a:r>
                  <a:rPr lang="pt-BR" dirty="0"/>
                  <a:t>à </a:t>
                </a:r>
                <a:r>
                  <a:rPr lang="pt-BR" b="1" i="1" dirty="0"/>
                  <a:t>precisão</a:t>
                </a:r>
                <a:r>
                  <a:rPr lang="pt-BR" dirty="0"/>
                  <a:t> e ao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xmlns="">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6845681" y="1825624"/>
            <a:ext cx="5226345" cy="5032375"/>
          </a:xfrm>
        </p:spPr>
        <p:txBody>
          <a:bodyPr>
            <a:normAutofit/>
          </a:bodyPr>
          <a:lstStyle/>
          <a:p>
            <a:r>
              <a:rPr lang="pt-BR" dirty="0"/>
              <a:t>Também conhecida como curva ROC (</a:t>
            </a:r>
            <a:r>
              <a:rPr lang="pt-BR" i="1" dirty="0" err="1"/>
              <a:t>Receiver</a:t>
            </a:r>
            <a:r>
              <a:rPr lang="pt-BR" i="1" dirty="0"/>
              <a:t> </a:t>
            </a:r>
            <a:r>
              <a:rPr lang="pt-BR" i="1" dirty="0" err="1"/>
              <a:t>Operating</a:t>
            </a:r>
            <a:r>
              <a:rPr lang="pt-BR" i="1" dirty="0"/>
              <a:t> </a:t>
            </a:r>
            <a:r>
              <a:rPr lang="pt-BR" i="1" dirty="0" err="1"/>
              <a:t>Characteristic</a:t>
            </a:r>
            <a:r>
              <a:rPr lang="pt-BR" dirty="0"/>
              <a:t>).</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pPr marL="0" indent="0">
              <a:buNone/>
            </a:pPr>
            <a:endParaRPr lang="pt-BR" dirty="0"/>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69909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434169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34169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420356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20356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6845681" y="1825624"/>
            <a:ext cx="5226345" cy="5032375"/>
          </a:xfrm>
        </p:spPr>
        <p:txBody>
          <a:bodyPr>
            <a:normAutofit/>
          </a:bodyPr>
          <a:lstStyle/>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528405"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4171009"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171009"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4032876"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032876"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768293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6754238" y="1825624"/>
            <a:ext cx="5317788" cy="5032375"/>
          </a:xfrm>
        </p:spPr>
        <p:txBody>
          <a:bodyPr>
            <a:normAutofit/>
          </a:bodyPr>
          <a:lstStyle/>
          <a:p>
            <a:r>
              <a:rPr lang="pt-BR" dirty="0"/>
              <a:t>Em geral, nós comparamos a curva ROC do nosso classificador com as curvas de outros classificadores.</a:t>
            </a:r>
          </a:p>
          <a:p>
            <a:r>
              <a:rPr lang="pt-BR" dirty="0"/>
              <a:t>Por exemplo, a linha em </a:t>
            </a:r>
            <a:r>
              <a:rPr lang="pt-BR" b="1" i="1" dirty="0">
                <a:solidFill>
                  <a:srgbClr val="FF0000"/>
                </a:solidFill>
              </a:rPr>
              <a:t>vermelho</a:t>
            </a:r>
            <a:r>
              <a:rPr lang="pt-BR" dirty="0"/>
              <a:t>,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601557"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4244161"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244161"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4106028"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106028"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6845681" y="1825624"/>
                <a:ext cx="5226345" cy="5032375"/>
              </a:xfrm>
            </p:spPr>
            <p:txBody>
              <a:bodyPr>
                <a:normAutofit/>
              </a:bodyPr>
              <a:lstStyle/>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xmlns="">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6845681" y="1825624"/>
                <a:ext cx="5226345" cy="5032375"/>
              </a:xfrm>
              <a:blipFill>
                <a:blip r:embed="rId3"/>
                <a:stretch>
                  <a:fillRect l="-2100" t="-1937" r="-3034"/>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4">
            <a:extLst>
              <a:ext uri="{28A0092B-C50C-407E-A947-70E740481C1C}">
                <a14:useLocalDpi xmlns:a14="http://schemas.microsoft.com/office/drawing/2010/main" val="0"/>
              </a:ext>
            </a:extLst>
          </a:blip>
          <a:srcRect r="20991"/>
          <a:stretch/>
        </p:blipFill>
        <p:spPr>
          <a:xfrm>
            <a:off x="650325"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4292929"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4292929"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4154796"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4154796"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13654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r>
                  <a:rPr lang="pt-BR" dirty="0"/>
                  <a:t>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669280" y="1855443"/>
            <a:ext cx="6387737" cy="5032375"/>
          </a:xfrm>
        </p:spPr>
        <p:txBody>
          <a:bodyPr>
            <a:normAutofit/>
          </a:bodyPr>
          <a:lstStyle/>
          <a:p>
            <a:r>
              <a:rPr lang="pt-BR" dirty="0"/>
              <a:t>Sendo assim, ao plotarmos o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ou custos assimétricos de erro</a:t>
            </a:r>
            <a:r>
              <a:rPr lang="pt-BR" dirty="0"/>
              <a:t> (i.e., </a:t>
            </a:r>
            <a:r>
              <a:rPr lang="pt-BR" b="0" i="0" dirty="0">
                <a:effectLst/>
              </a:rPr>
              <a:t>precisão ou </a:t>
            </a:r>
            <a:r>
              <a:rPr lang="pt-BR" b="0" i="1" dirty="0">
                <a:effectLst/>
              </a:rPr>
              <a:t>recall</a:t>
            </a:r>
            <a:r>
              <a:rPr lang="pt-BR" dirty="0"/>
              <a:t>)</a:t>
            </a:r>
            <a:r>
              <a:rPr lang="pt-BR" b="0" i="0" dirty="0">
                <a:effectLst/>
              </a:rPr>
              <a:t>.</a:t>
            </a:r>
            <a:endParaRPr lang="pt-BR" dirty="0"/>
          </a:p>
        </p:txBody>
      </p:sp>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5615609" y="1825624"/>
            <a:ext cx="6480597" cy="5032375"/>
          </a:xfrm>
        </p:spPr>
        <p:txBody>
          <a:bodyPr>
            <a:normAutofit lnSpcReduction="10000"/>
          </a:bodyPr>
          <a:lstStyle/>
          <a:p>
            <a:r>
              <a:rPr lang="pt-BR" dirty="0"/>
              <a:t>Usamos curvas ROC para comparar </a:t>
            </a:r>
            <a:r>
              <a:rPr lang="pt-BR" b="1" i="1" dirty="0">
                <a:solidFill>
                  <a:srgbClr val="00B050"/>
                </a:solidFill>
              </a:rPr>
              <a:t>classificadores binários</a:t>
            </a:r>
            <a:r>
              <a:rPr lang="pt-BR" dirty="0"/>
              <a:t>.</a:t>
            </a:r>
          </a:p>
          <a:p>
            <a:r>
              <a:rPr lang="pt-BR" dirty="0"/>
              <a:t>Para isso, criamos uma </a:t>
            </a:r>
            <a:r>
              <a:rPr lang="pt-BR" b="1" i="1" dirty="0"/>
              <a:t>curva ROC</a:t>
            </a:r>
            <a:r>
              <a:rPr lang="pt-BR" dirty="0"/>
              <a:t> para cada um deles. </a:t>
            </a:r>
          </a:p>
          <a:p>
            <a:r>
              <a:rPr lang="pt-BR" dirty="0"/>
              <a:t>Por exemplo, considerem as </a:t>
            </a:r>
            <a:r>
              <a:rPr lang="pt-BR" b="1" i="1" dirty="0"/>
              <a:t>curvas </a:t>
            </a:r>
            <a:r>
              <a:rPr lang="pt-BR" dirty="0"/>
              <a:t>na figura ao lado. </a:t>
            </a:r>
          </a:p>
          <a:p>
            <a:r>
              <a:rPr lang="pt-BR" dirty="0"/>
              <a:t>Para decidir qual o melhor </a:t>
            </a:r>
            <a:r>
              <a:rPr lang="pt-BR" b="1" i="1" dirty="0"/>
              <a:t>classificador</a:t>
            </a:r>
            <a:r>
              <a:rPr lang="pt-BR" dirty="0"/>
              <a:t>, podemos analisar a </a:t>
            </a:r>
            <a:r>
              <a:rPr lang="pt-BR" b="1" i="1" dirty="0">
                <a:solidFill>
                  <a:srgbClr val="7030A0"/>
                </a:solidFill>
              </a:rPr>
              <a:t>área sob a curva (ASC) ROC</a:t>
            </a:r>
            <a:r>
              <a:rPr lang="pt-BR" dirty="0"/>
              <a:t>.</a:t>
            </a:r>
          </a:p>
          <a:p>
            <a:r>
              <a:rPr lang="pt-BR" b="1" i="1" dirty="0"/>
              <a:t>ASC</a:t>
            </a:r>
            <a:r>
              <a:rPr lang="pt-BR" dirty="0"/>
              <a:t> é outra métrica da qualidade de um classificador.</a:t>
            </a:r>
          </a:p>
          <a:p>
            <a:pPr lvl="1">
              <a:buFont typeface="Wingdings" panose="05000000000000000000" pitchFamily="2" charset="2"/>
              <a:buChar char="§"/>
            </a:pPr>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4581939" y="2464255"/>
            <a:ext cx="7374835" cy="2358196"/>
          </a:xfrm>
        </p:spPr>
        <p:txBody>
          <a:bodyPr>
            <a:normAutofit/>
          </a:bodyPr>
          <a:lstStyle/>
          <a:p>
            <a:pPr marL="0" indent="0" algn="ctr">
              <a:buNone/>
            </a:pPr>
            <a:r>
              <a:rPr lang="pt-BR" sz="4800" b="1" i="1" dirty="0"/>
              <a:t>Qual é o melhor classificador usando esta métrica?</a:t>
            </a:r>
          </a:p>
        </p:txBody>
      </p:sp>
      <p:pic>
        <p:nvPicPr>
          <p:cNvPr id="2" name="Imagem 1">
            <a:extLst>
              <a:ext uri="{FF2B5EF4-FFF2-40B4-BE49-F238E27FC236}">
                <a16:creationId xmlns:a16="http://schemas.microsoft.com/office/drawing/2014/main" id="{503F44D4-B445-790D-3C43-3156F90AF155}"/>
              </a:ext>
            </a:extLst>
          </p:cNvPr>
          <p:cNvPicPr>
            <a:picLocks noChangeAspect="1"/>
          </p:cNvPicPr>
          <p:nvPr/>
        </p:nvPicPr>
        <p:blipFill rotWithShape="1">
          <a:blip r:embed="rId2">
            <a:extLst>
              <a:ext uri="{28A0092B-C50C-407E-A947-70E740481C1C}">
                <a14:useLocalDpi xmlns:a14="http://schemas.microsoft.com/office/drawing/2010/main" val="0"/>
              </a:ext>
            </a:extLst>
          </a:blip>
          <a:srcRect r="8058"/>
          <a:stretch/>
        </p:blipFill>
        <p:spPr>
          <a:xfrm>
            <a:off x="347207" y="1191397"/>
            <a:ext cx="4008120" cy="4903912"/>
          </a:xfrm>
          <a:prstGeom prst="rect">
            <a:avLst/>
          </a:prstGeom>
        </p:spPr>
      </p:pic>
    </p:spTree>
    <p:extLst>
      <p:ext uri="{BB962C8B-B14F-4D97-AF65-F5344CB8AC3E}">
        <p14:creationId xmlns:p14="http://schemas.microsoft.com/office/powerpoint/2010/main" val="3285553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buFont typeface="Wingdings" panose="05000000000000000000" pitchFamily="2" charset="2"/>
              <a:buChar char="§"/>
            </a:pPr>
            <a:r>
              <a:rPr lang="pt-BR" dirty="0"/>
              <a:t>Possibilita a análise de diferentes métricas ao longo da variação do </a:t>
            </a:r>
            <a:r>
              <a:rPr lang="pt-BR" b="1" i="1" dirty="0">
                <a:solidFill>
                  <a:srgbClr val="7030A0"/>
                </a:solidFill>
              </a:rPr>
              <a:t>limiar de quantização</a:t>
            </a:r>
            <a:r>
              <a:rPr lang="pt-BR" dirty="0"/>
              <a:t>.</a:t>
            </a:r>
          </a:p>
          <a:p>
            <a:pPr lvl="1">
              <a:buFont typeface="Wingdings" panose="05000000000000000000" pitchFamily="2" charset="2"/>
              <a:buChar char="§"/>
            </a:pPr>
            <a:r>
              <a:rPr lang="pt-BR" dirty="0"/>
              <a:t>Auxilia na avaliação de diferentes </a:t>
            </a:r>
            <a:r>
              <a:rPr lang="pt-BR" b="1" i="1" dirty="0">
                <a:solidFill>
                  <a:srgbClr val="7030A0"/>
                </a:solidFill>
              </a:rPr>
              <a:t>limiares de quantização</a:t>
            </a:r>
            <a:r>
              <a:rPr lang="pt-BR" dirty="0"/>
              <a:t>.</a:t>
            </a:r>
          </a:p>
          <a:p>
            <a:r>
              <a:rPr lang="pt-BR" b="1" dirty="0"/>
              <a:t>Desvantagens</a:t>
            </a:r>
          </a:p>
          <a:p>
            <a:pPr lvl="1">
              <a:buFont typeface="Wingdings" panose="05000000000000000000" pitchFamily="2" charset="2"/>
              <a:buChar char="§"/>
            </a:pPr>
            <a:r>
              <a:rPr lang="pt-BR" dirty="0"/>
              <a:t>Específica para problemas de </a:t>
            </a:r>
            <a:r>
              <a:rPr lang="pt-BR" b="1" i="1" dirty="0"/>
              <a:t>classificação binária</a:t>
            </a:r>
            <a:r>
              <a:rPr lang="pt-BR" dirty="0"/>
              <a:t>. </a:t>
            </a:r>
          </a:p>
          <a:p>
            <a:pPr lvl="1">
              <a:buFont typeface="Wingdings" panose="05000000000000000000" pitchFamily="2" charset="2"/>
              <a:buChar char="§"/>
            </a:pPr>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a:t>
            </a:r>
            <a:r>
              <a:rPr lang="pt-BR">
                <a:hlinkClick r:id="rId4"/>
              </a:rPr>
              <a:t>laboratórios</a:t>
            </a:r>
            <a:r>
              <a:rPr lang="pt-BR"/>
              <a:t>.</a:t>
            </a:r>
            <a:endParaRPr lang="pt-BR" dirty="0"/>
          </a:p>
        </p:txBody>
      </p:sp>
    </p:spTree>
    <p:extLst>
      <p:ext uri="{BB962C8B-B14F-4D97-AF65-F5344CB8AC3E}">
        <p14:creationId xmlns:p14="http://schemas.microsoft.com/office/powerpoint/2010/main" val="2037160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dirty="0"/>
                  <a:t>A</a:t>
                </a:r>
                <a:r>
                  <a:rPr lang="pt-BR" sz="2800" dirty="0"/>
                  <a:t>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97BEBCA3-C3A9-7150-9856-4668D0593A6C}"/>
                  </a:ext>
                </a:extLst>
              </p:cNvPr>
              <p:cNvSpPr txBox="1"/>
              <p:nvPr/>
            </p:nvSpPr>
            <p:spPr>
              <a:xfrm>
                <a:off x="0" y="6550222"/>
                <a:ext cx="4887813" cy="307777"/>
              </a:xfrm>
              <a:prstGeom prst="rect">
                <a:avLst/>
              </a:prstGeom>
              <a:noFill/>
            </p:spPr>
            <p:txBody>
              <a:bodyPr wrap="none" rtlCol="0">
                <a:spAutoFit/>
              </a:bodyPr>
              <a:lstStyle/>
              <a:p>
                <a:r>
                  <a:rPr lang="pt-BR" sz="1400" b="1" dirty="0"/>
                  <a:t>OBS</a:t>
                </a:r>
                <a:r>
                  <a:rPr lang="pt-BR" sz="1400" dirty="0"/>
                  <a:t>.: Os índices das classes podem começar em 0 e ir até </a:t>
                </a:r>
                <a14:m>
                  <m:oMath xmlns:m="http://schemas.openxmlformats.org/officeDocument/2006/math">
                    <m:r>
                      <a:rPr lang="pt-BR" sz="1400" i="1" smtClean="0">
                        <a:latin typeface="Cambria Math" panose="02040503050406030204" pitchFamily="18" charset="0"/>
                        <a:ea typeface="Cambria Math" panose="02040503050406030204" pitchFamily="18" charset="0"/>
                      </a:rPr>
                      <m:t>𝑄</m:t>
                    </m:r>
                    <m:r>
                      <a:rPr lang="pt-BR" sz="1400" b="0" i="1" smtClean="0">
                        <a:latin typeface="Cambria Math" panose="02040503050406030204" pitchFamily="18" charset="0"/>
                        <a:ea typeface="Cambria Math" panose="02040503050406030204" pitchFamily="18" charset="0"/>
                      </a:rPr>
                      <m:t>−1</m:t>
                    </m:r>
                  </m:oMath>
                </a14:m>
                <a:r>
                  <a:rPr lang="pt-BR" sz="1400" dirty="0"/>
                  <a:t>.</a:t>
                </a:r>
              </a:p>
            </p:txBody>
          </p:sp>
        </mc:Choice>
        <mc:Fallback xmlns="">
          <p:sp>
            <p:nvSpPr>
              <p:cNvPr id="4" name="CaixaDeTexto 3">
                <a:extLst>
                  <a:ext uri="{FF2B5EF4-FFF2-40B4-BE49-F238E27FC236}">
                    <a16:creationId xmlns:a16="http://schemas.microsoft.com/office/drawing/2014/main" id="{97BEBCA3-C3A9-7150-9856-4668D0593A6C}"/>
                  </a:ext>
                </a:extLst>
              </p:cNvPr>
              <p:cNvSpPr txBox="1">
                <a:spLocks noRot="1" noChangeAspect="1" noMove="1" noResize="1" noEditPoints="1" noAdjustHandles="1" noChangeArrowheads="1" noChangeShapeType="1" noTextEdit="1"/>
              </p:cNvSpPr>
              <p:nvPr/>
            </p:nvSpPr>
            <p:spPr>
              <a:xfrm>
                <a:off x="0" y="6550222"/>
                <a:ext cx="4887813" cy="307777"/>
              </a:xfrm>
              <a:prstGeom prst="rect">
                <a:avLst/>
              </a:prstGeom>
              <a:blipFill>
                <a:blip r:embed="rId5"/>
                <a:stretch>
                  <a:fillRect l="-374" t="-4000" b="-20000"/>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052458-A5D6-9055-C748-5BFDB00FC77C}"/>
                  </a:ext>
                </a:extLst>
              </p:cNvPr>
              <p:cNvSpPr>
                <a:spLocks noGrp="1"/>
              </p:cNvSpPr>
              <p:nvPr>
                <p:ph idx="1"/>
              </p:nvPr>
            </p:nvSpPr>
            <p:spPr>
              <a:xfrm>
                <a:off x="5956663" y="1825624"/>
                <a:ext cx="6088581" cy="5032375"/>
              </a:xfrm>
            </p:spPr>
            <p:txBody>
              <a:bodyPr>
                <a:normAutofit lnSpcReduction="10000"/>
              </a:bodyPr>
              <a:lstStyle/>
              <a:p>
                <a:r>
                  <a:rPr lang="pt-BR" b="1" i="1" dirty="0"/>
                  <a:t>Verdadeiros Positivos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Verdadeiros Negativos</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Falsos Positivos </a:t>
                </a:r>
                <a:r>
                  <a:rPr lang="pt-BR" dirty="0"/>
                  <a:t>(FP): número de exemplos atribuídos à classe positiva, mas que pertencem à classe negativa.</a:t>
                </a:r>
              </a:p>
              <a:p>
                <a:r>
                  <a:rPr lang="pt-BR" b="1" i="1" dirty="0"/>
                  <a:t>Falsos Negativos</a:t>
                </a:r>
                <a:r>
                  <a:rPr lang="pt-BR" dirty="0"/>
                  <a:t> (FN): número de exemplos atribuídos à classe negativa, mas que pertencem à classe positiva.</a:t>
                </a:r>
              </a:p>
            </p:txBody>
          </p:sp>
        </mc:Choice>
        <mc:Fallback xmlns="">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956663" y="1825624"/>
                <a:ext cx="6088581" cy="5032375"/>
              </a:xfrm>
              <a:blipFill>
                <a:blip r:embed="rId3"/>
                <a:stretch>
                  <a:fillRect l="-1802" t="-2663" r="-1602"/>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id="{744D7738-C774-F8D0-DD85-76976F9C0032}"/>
              </a:ext>
            </a:extLst>
          </p:cNvPr>
          <p:cNvGraphicFramePr>
            <a:graphicFrameLocks noGrp="1"/>
          </p:cNvGraphicFramePr>
          <p:nvPr>
            <p:extLst>
              <p:ext uri="{D42A27DB-BD31-4B8C-83A1-F6EECF244321}">
                <p14:modId xmlns:p14="http://schemas.microsoft.com/office/powerpoint/2010/main" val="259110809"/>
              </p:ext>
            </p:extLst>
          </p:nvPr>
        </p:nvGraphicFramePr>
        <p:xfrm>
          <a:off x="1411239" y="2716108"/>
          <a:ext cx="4205790" cy="1645920"/>
        </p:xfrm>
        <a:graphic>
          <a:graphicData uri="http://schemas.openxmlformats.org/drawingml/2006/table">
            <a:tbl>
              <a:tblPr firstRow="1" bandRow="1">
                <a:tableStyleId>{5C22544A-7EE6-4342-B048-85BDC9FD1C3A}</a:tableStyleId>
              </a:tblPr>
              <a:tblGrid>
                <a:gridCol w="2102895">
                  <a:extLst>
                    <a:ext uri="{9D8B030D-6E8A-4147-A177-3AD203B41FA5}">
                      <a16:colId xmlns:a16="http://schemas.microsoft.com/office/drawing/2014/main" val="2780398905"/>
                    </a:ext>
                  </a:extLst>
                </a:gridCol>
                <a:gridCol w="2102895">
                  <a:extLst>
                    <a:ext uri="{9D8B030D-6E8A-4147-A177-3AD203B41FA5}">
                      <a16:colId xmlns:a16="http://schemas.microsoft.com/office/drawing/2014/main"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Verdadeiros </a:t>
                      </a:r>
                      <a:br>
                        <a:rPr lang="pt-BR" sz="2400" b="1" dirty="0">
                          <a:solidFill>
                            <a:srgbClr val="FF0000"/>
                          </a:solidFill>
                          <a:effectLst/>
                        </a:rPr>
                      </a:br>
                      <a:r>
                        <a:rPr lang="pt-BR" sz="2400" b="1" dirty="0">
                          <a:solidFill>
                            <a:srgbClr val="FF0000"/>
                          </a:solidFill>
                          <a:effectLst/>
                        </a:rPr>
                        <a:t>Negativos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Falsos</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Negativos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Falsos </a:t>
                      </a:r>
                      <a:br>
                        <a:rPr lang="pt-BR" sz="2400" b="1" dirty="0">
                          <a:solidFill>
                            <a:srgbClr val="0000FF"/>
                          </a:solidFill>
                          <a:effectLst/>
                        </a:rPr>
                      </a:br>
                      <a:r>
                        <a:rPr lang="pt-BR" sz="2400" b="1" dirty="0">
                          <a:solidFill>
                            <a:srgbClr val="0000FF"/>
                          </a:solidFill>
                          <a:effectLst/>
                        </a:rPr>
                        <a:t>Positivos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Verdadeiros </a:t>
                      </a:r>
                      <a:br>
                        <a:rPr lang="pt-BR" sz="2400" b="1" dirty="0">
                          <a:solidFill>
                            <a:srgbClr val="00B050"/>
                          </a:solidFill>
                          <a:effectLst/>
                        </a:rPr>
                      </a:br>
                      <a:r>
                        <a:rPr lang="pt-BR" sz="2400" b="1" dirty="0">
                          <a:solidFill>
                            <a:srgbClr val="00B050"/>
                          </a:solidFill>
                          <a:effectLst/>
                        </a:rPr>
                        <a:t>Positivos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CaixaDeTexto 6">
            <a:extLst>
              <a:ext uri="{FF2B5EF4-FFF2-40B4-BE49-F238E27FC236}">
                <a16:creationId xmlns:a16="http://schemas.microsoft.com/office/drawing/2014/main"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id="{1FC82D3C-E180-54E3-CEFE-B2BD9B8D3E2A}"/>
              </a:ext>
            </a:extLst>
          </p:cNvPr>
          <p:cNvSpPr txBox="1"/>
          <p:nvPr/>
        </p:nvSpPr>
        <p:spPr>
          <a:xfrm>
            <a:off x="1517411"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12092</TotalTime>
  <Words>4969</Words>
  <Application>Microsoft Office PowerPoint</Application>
  <PresentationFormat>Widescreen</PresentationFormat>
  <Paragraphs>411</Paragraphs>
  <Slides>37</Slides>
  <Notes>16</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37</vt:i4>
      </vt:variant>
    </vt:vector>
  </HeadingPairs>
  <TitlesOfParts>
    <vt:vector size="44"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Taxas de falso positivo e negativo</vt:lpstr>
      <vt:lpstr>Apresentação do PowerPoint</vt:lpstr>
      <vt:lpstr>Matriz de confusão para caso multiclasses (Q&gt;2)</vt:lpstr>
      <vt:lpstr>Matriz de confusão para caso multiclasses (Q=3)</vt:lpstr>
      <vt:lpstr>Matriz de confusão para caso multiclasses (Q=3)</vt:lpstr>
      <vt:lpstr>Matriz de confusão para caso multiclasses (Q=3)</vt:lpstr>
      <vt:lpstr>Precisão versus recall</vt:lpstr>
      <vt:lpstr>F1-score</vt:lpstr>
      <vt:lpstr>Curva característica de operação do receptor</vt:lpstr>
      <vt:lpstr>Curva característica de operação do receptor</vt:lpstr>
      <vt:lpstr>Curva característica de operação do receptor</vt:lpstr>
      <vt:lpstr>Curva característica de operação do receptor</vt:lpstr>
      <vt:lpstr>Como as curvas ROC são obtidas?</vt:lpstr>
      <vt:lpstr>Como as curvas ROC são obtidas?</vt:lpstr>
      <vt:lpstr>Comparando classificadores com a curva ROC</vt:lpstr>
      <vt:lpstr>Apresentação do PowerPoint</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1795</cp:revision>
  <dcterms:created xsi:type="dcterms:W3CDTF">2020-01-20T13:50:05Z</dcterms:created>
  <dcterms:modified xsi:type="dcterms:W3CDTF">2024-09-14T12:01:04Z</dcterms:modified>
</cp:coreProperties>
</file>